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63" r:id="rId5"/>
    <p:sldId id="262" r:id="rId6"/>
    <p:sldId id="264" r:id="rId7"/>
    <p:sldId id="265" r:id="rId8"/>
    <p:sldId id="260" r:id="rId9"/>
    <p:sldId id="283" r:id="rId10"/>
    <p:sldId id="284" r:id="rId11"/>
    <p:sldId id="285" r:id="rId12"/>
    <p:sldId id="261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82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57" autoAdjust="0"/>
  </p:normalViewPr>
  <p:slideViewPr>
    <p:cSldViewPr snapToGrid="0" snapToObjects="1">
      <p:cViewPr varScale="1">
        <p:scale>
          <a:sx n="60" d="100"/>
          <a:sy n="60" d="100"/>
        </p:scale>
        <p:origin x="146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yuyangliu:Desktop:bioinfo:eqtl:Pipeline:supporting%20data:Chromosome%20distribu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whole blood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31301</c:v>
                </c:pt>
                <c:pt idx="1">
                  <c:v>28764</c:v>
                </c:pt>
                <c:pt idx="2">
                  <c:v>22113</c:v>
                </c:pt>
                <c:pt idx="3">
                  <c:v>16786</c:v>
                </c:pt>
                <c:pt idx="4">
                  <c:v>16380</c:v>
                </c:pt>
                <c:pt idx="5">
                  <c:v>100038</c:v>
                </c:pt>
                <c:pt idx="6">
                  <c:v>27456</c:v>
                </c:pt>
                <c:pt idx="7">
                  <c:v>13221</c:v>
                </c:pt>
                <c:pt idx="8">
                  <c:v>12617</c:v>
                </c:pt>
                <c:pt idx="9">
                  <c:v>15742</c:v>
                </c:pt>
                <c:pt idx="10">
                  <c:v>17750</c:v>
                </c:pt>
                <c:pt idx="11">
                  <c:v>17129</c:v>
                </c:pt>
                <c:pt idx="12">
                  <c:v>4429</c:v>
                </c:pt>
                <c:pt idx="13">
                  <c:v>12817</c:v>
                </c:pt>
                <c:pt idx="14">
                  <c:v>13099</c:v>
                </c:pt>
                <c:pt idx="15">
                  <c:v>20516</c:v>
                </c:pt>
                <c:pt idx="16">
                  <c:v>22265</c:v>
                </c:pt>
                <c:pt idx="17">
                  <c:v>4456</c:v>
                </c:pt>
                <c:pt idx="18">
                  <c:v>19009</c:v>
                </c:pt>
                <c:pt idx="19">
                  <c:v>7311</c:v>
                </c:pt>
                <c:pt idx="20">
                  <c:v>5563</c:v>
                </c:pt>
                <c:pt idx="21">
                  <c:v>12306</c:v>
                </c:pt>
                <c:pt idx="22">
                  <c:v>7344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2E-42C7-AAC9-F815ADB2B3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78460184"/>
        <c:axId val="-2078781672"/>
      </c:barChart>
      <c:catAx>
        <c:axId val="-20784601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8781672"/>
        <c:crosses val="autoZero"/>
        <c:auto val="1"/>
        <c:lblAlgn val="ctr"/>
        <c:lblOffset val="100"/>
        <c:noMultiLvlLbl val="0"/>
      </c:catAx>
      <c:valAx>
        <c:axId val="-20787816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4601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whole blood normalized to SNP number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normalize blood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0.11734384020753801</c:v>
                </c:pt>
                <c:pt idx="1">
                  <c:v>0.10163526634913</c:v>
                </c:pt>
                <c:pt idx="2">
                  <c:v>9.2610585742166199E-2</c:v>
                </c:pt>
                <c:pt idx="3">
                  <c:v>6.5733876873313696E-2</c:v>
                </c:pt>
                <c:pt idx="4">
                  <c:v>7.6364704401460204E-2</c:v>
                </c:pt>
                <c:pt idx="5">
                  <c:v>0.44245415704694402</c:v>
                </c:pt>
                <c:pt idx="6">
                  <c:v>0.14074803149606299</c:v>
                </c:pt>
                <c:pt idx="7">
                  <c:v>7.1302218722697402E-2</c:v>
                </c:pt>
                <c:pt idx="8">
                  <c:v>8.6248854982705098E-2</c:v>
                </c:pt>
                <c:pt idx="9">
                  <c:v>8.8846496822476306E-2</c:v>
                </c:pt>
                <c:pt idx="10">
                  <c:v>0.100389681637455</c:v>
                </c:pt>
                <c:pt idx="11">
                  <c:v>0.10557750506961899</c:v>
                </c:pt>
                <c:pt idx="12">
                  <c:v>3.3045580368134798E-2</c:v>
                </c:pt>
                <c:pt idx="13">
                  <c:v>0.116168619880179</c:v>
                </c:pt>
                <c:pt idx="14">
                  <c:v>0.124354446722868</c:v>
                </c:pt>
                <c:pt idx="15">
                  <c:v>0.19684714506394899</c:v>
                </c:pt>
                <c:pt idx="16">
                  <c:v>0.24662162162162199</c:v>
                </c:pt>
                <c:pt idx="17">
                  <c:v>4.3590972677381802E-2</c:v>
                </c:pt>
                <c:pt idx="18">
                  <c:v>0.25884067048843301</c:v>
                </c:pt>
                <c:pt idx="19">
                  <c:v>0.104847268033845</c:v>
                </c:pt>
                <c:pt idx="20">
                  <c:v>0.111848322174639</c:v>
                </c:pt>
                <c:pt idx="21">
                  <c:v>0.26991577469731498</c:v>
                </c:pt>
                <c:pt idx="22">
                  <c:v>9.1320567023128504E-2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30-4C4D-A327-595C8ED84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8544456"/>
        <c:axId val="-2073071288"/>
      </c:barChart>
      <c:catAx>
        <c:axId val="-20785444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3071288"/>
        <c:crosses val="autoZero"/>
        <c:auto val="1"/>
        <c:lblAlgn val="ctr"/>
        <c:lblOffset val="100"/>
        <c:noMultiLvlLbl val="0"/>
      </c:catAx>
      <c:valAx>
        <c:axId val="-207307128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54445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Sheet1!$E$1</c:f>
              <c:strCache>
                <c:ptCount val="1"/>
                <c:pt idx="0">
                  <c:v>liver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Sheet1!$E$2:$E$25</c:f>
              <c:numCache>
                <c:formatCode>General</c:formatCode>
                <c:ptCount val="24"/>
                <c:pt idx="0">
                  <c:v>5001</c:v>
                </c:pt>
                <c:pt idx="1">
                  <c:v>4384</c:v>
                </c:pt>
                <c:pt idx="2">
                  <c:v>2431</c:v>
                </c:pt>
                <c:pt idx="3">
                  <c:v>3004</c:v>
                </c:pt>
                <c:pt idx="4">
                  <c:v>2550</c:v>
                </c:pt>
                <c:pt idx="5">
                  <c:v>17059</c:v>
                </c:pt>
                <c:pt idx="6">
                  <c:v>5043</c:v>
                </c:pt>
                <c:pt idx="7">
                  <c:v>1897</c:v>
                </c:pt>
                <c:pt idx="8">
                  <c:v>2768</c:v>
                </c:pt>
                <c:pt idx="9">
                  <c:v>3011</c:v>
                </c:pt>
                <c:pt idx="10">
                  <c:v>3597</c:v>
                </c:pt>
                <c:pt idx="11">
                  <c:v>2626</c:v>
                </c:pt>
                <c:pt idx="12">
                  <c:v>546</c:v>
                </c:pt>
                <c:pt idx="13">
                  <c:v>847</c:v>
                </c:pt>
                <c:pt idx="14">
                  <c:v>2791</c:v>
                </c:pt>
                <c:pt idx="15">
                  <c:v>3029</c:v>
                </c:pt>
                <c:pt idx="16">
                  <c:v>4235</c:v>
                </c:pt>
                <c:pt idx="17">
                  <c:v>981</c:v>
                </c:pt>
                <c:pt idx="18">
                  <c:v>3302</c:v>
                </c:pt>
                <c:pt idx="19">
                  <c:v>808</c:v>
                </c:pt>
                <c:pt idx="20">
                  <c:v>649</c:v>
                </c:pt>
                <c:pt idx="21">
                  <c:v>2534</c:v>
                </c:pt>
                <c:pt idx="22">
                  <c:v>1729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36-4915-8DC1-1439188AD7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9701896"/>
        <c:axId val="2121536984"/>
      </c:barChart>
      <c:catAx>
        <c:axId val="21197018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21536984"/>
        <c:crosses val="autoZero"/>
        <c:auto val="1"/>
        <c:lblAlgn val="ctr"/>
        <c:lblOffset val="100"/>
        <c:noMultiLvlLbl val="0"/>
      </c:catAx>
      <c:valAx>
        <c:axId val="21215369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1970189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Liver normalized to SNP number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Sheet1!$F$1</c:f>
              <c:strCache>
                <c:ptCount val="1"/>
                <c:pt idx="0">
                  <c:v>normalize liver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Sheet1!$F$2:$F$25</c:f>
              <c:numCache>
                <c:formatCode>General</c:formatCode>
                <c:ptCount val="24"/>
                <c:pt idx="0">
                  <c:v>1.8748172418705401E-2</c:v>
                </c:pt>
                <c:pt idx="1">
                  <c:v>1.5490509236357501E-2</c:v>
                </c:pt>
                <c:pt idx="2">
                  <c:v>1.01811755048707E-2</c:v>
                </c:pt>
                <c:pt idx="3">
                  <c:v>1.1763646260421401E-2</c:v>
                </c:pt>
                <c:pt idx="4">
                  <c:v>1.18882781577365E-2</c:v>
                </c:pt>
                <c:pt idx="5">
                  <c:v>7.5449583808790896E-2</c:v>
                </c:pt>
                <c:pt idx="6">
                  <c:v>2.5851993110236199E-2</c:v>
                </c:pt>
                <c:pt idx="7">
                  <c:v>1.02307169591526E-2</c:v>
                </c:pt>
                <c:pt idx="8">
                  <c:v>1.8921838043285101E-2</c:v>
                </c:pt>
                <c:pt idx="9">
                  <c:v>1.69938255579009E-2</c:v>
                </c:pt>
                <c:pt idx="10">
                  <c:v>2.03437568929535E-2</c:v>
                </c:pt>
                <c:pt idx="11">
                  <c:v>1.6185797671365399E-2</c:v>
                </c:pt>
                <c:pt idx="12">
                  <c:v>4.0738060241593101E-3</c:v>
                </c:pt>
                <c:pt idx="13">
                  <c:v>7.6768995114700296E-3</c:v>
                </c:pt>
                <c:pt idx="14">
                  <c:v>2.64961646540594E-2</c:v>
                </c:pt>
                <c:pt idx="15">
                  <c:v>2.90626829010871E-2</c:v>
                </c:pt>
                <c:pt idx="16">
                  <c:v>4.69096145325653E-2</c:v>
                </c:pt>
                <c:pt idx="17">
                  <c:v>9.5966661123230608E-3</c:v>
                </c:pt>
                <c:pt idx="18">
                  <c:v>4.4962485872629E-2</c:v>
                </c:pt>
                <c:pt idx="19">
                  <c:v>1.1587551986232601E-2</c:v>
                </c:pt>
                <c:pt idx="20">
                  <c:v>1.3048635824436499E-2</c:v>
                </c:pt>
                <c:pt idx="21">
                  <c:v>5.55799263028601E-2</c:v>
                </c:pt>
                <c:pt idx="22">
                  <c:v>2.1499626958468E-2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D-444B-969D-21A72571DB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8311448"/>
        <c:axId val="2121943864"/>
      </c:barChart>
      <c:catAx>
        <c:axId val="-2078311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21943864"/>
        <c:crosses val="autoZero"/>
        <c:auto val="1"/>
        <c:lblAlgn val="ctr"/>
        <c:lblOffset val="100"/>
        <c:noMultiLvlLbl val="0"/>
      </c:catAx>
      <c:valAx>
        <c:axId val="21219438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31144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Sheet1!$G$1</c:f>
              <c:strCache>
                <c:ptCount val="1"/>
                <c:pt idx="0">
                  <c:v>Brain Cortex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Sheet1!$G$2:$G$25</c:f>
              <c:numCache>
                <c:formatCode>General</c:formatCode>
                <c:ptCount val="24"/>
                <c:pt idx="0">
                  <c:v>7367</c:v>
                </c:pt>
                <c:pt idx="1">
                  <c:v>7660</c:v>
                </c:pt>
                <c:pt idx="2">
                  <c:v>5673</c:v>
                </c:pt>
                <c:pt idx="3">
                  <c:v>3805</c:v>
                </c:pt>
                <c:pt idx="4">
                  <c:v>4271</c:v>
                </c:pt>
                <c:pt idx="5">
                  <c:v>26798</c:v>
                </c:pt>
                <c:pt idx="6">
                  <c:v>9405</c:v>
                </c:pt>
                <c:pt idx="7">
                  <c:v>4383</c:v>
                </c:pt>
                <c:pt idx="8">
                  <c:v>3965</c:v>
                </c:pt>
                <c:pt idx="9">
                  <c:v>4707</c:v>
                </c:pt>
                <c:pt idx="10">
                  <c:v>7062</c:v>
                </c:pt>
                <c:pt idx="11">
                  <c:v>3557</c:v>
                </c:pt>
                <c:pt idx="12">
                  <c:v>2273</c:v>
                </c:pt>
                <c:pt idx="13">
                  <c:v>1859</c:v>
                </c:pt>
                <c:pt idx="14">
                  <c:v>3958</c:v>
                </c:pt>
                <c:pt idx="15">
                  <c:v>4989</c:v>
                </c:pt>
                <c:pt idx="16">
                  <c:v>6579</c:v>
                </c:pt>
                <c:pt idx="17">
                  <c:v>1354</c:v>
                </c:pt>
                <c:pt idx="18">
                  <c:v>5140</c:v>
                </c:pt>
                <c:pt idx="19">
                  <c:v>2978</c:v>
                </c:pt>
                <c:pt idx="20">
                  <c:v>1409</c:v>
                </c:pt>
                <c:pt idx="21">
                  <c:v>3647</c:v>
                </c:pt>
                <c:pt idx="22">
                  <c:v>2533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50-4A82-8664-48E88DEFA1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5866472"/>
        <c:axId val="-2075863416"/>
      </c:barChart>
      <c:catAx>
        <c:axId val="-20758664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5863416"/>
        <c:crosses val="autoZero"/>
        <c:auto val="1"/>
        <c:lblAlgn val="ctr"/>
        <c:lblOffset val="100"/>
        <c:noMultiLvlLbl val="0"/>
      </c:catAx>
      <c:valAx>
        <c:axId val="-20758634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5866472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Brain normalized to SNP number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Sheet1!$H$1</c:f>
              <c:strCache>
                <c:ptCount val="1"/>
                <c:pt idx="0">
                  <c:v>Normalized Brain</c:v>
                </c:pt>
              </c:strCache>
            </c:strRef>
          </c:tx>
          <c:invertIfNegative val="0"/>
          <c:cat>
            <c:strRef>
              <c:f>Sheet1!$A$2:$A$25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x</c:v>
                </c:pt>
                <c:pt idx="23">
                  <c:v>y</c:v>
                </c:pt>
              </c:strCache>
            </c:strRef>
          </c:cat>
          <c:val>
            <c:numRef>
              <c:f>Sheet1!$H$2:$H$25</c:f>
              <c:numCache>
                <c:formatCode>General</c:formatCode>
                <c:ptCount val="24"/>
                <c:pt idx="0">
                  <c:v>2.76180336349936E-2</c:v>
                </c:pt>
                <c:pt idx="1">
                  <c:v>2.70659901346939E-2</c:v>
                </c:pt>
                <c:pt idx="2">
                  <c:v>2.37588682184827E-2</c:v>
                </c:pt>
                <c:pt idx="3">
                  <c:v>1.49003575302608E-2</c:v>
                </c:pt>
                <c:pt idx="4">
                  <c:v>1.9911700396742098E-2</c:v>
                </c:pt>
                <c:pt idx="5">
                  <c:v>0.118523825951579</c:v>
                </c:pt>
                <c:pt idx="6">
                  <c:v>4.8212967519684999E-2</c:v>
                </c:pt>
                <c:pt idx="7">
                  <c:v>2.3637971761711101E-2</c:v>
                </c:pt>
                <c:pt idx="8">
                  <c:v>2.71044392491421E-2</c:v>
                </c:pt>
                <c:pt idx="9">
                  <c:v>2.6565903985732199E-2</c:v>
                </c:pt>
                <c:pt idx="10">
                  <c:v>3.9940953899927002E-2</c:v>
                </c:pt>
                <c:pt idx="11">
                  <c:v>2.1924174530482399E-2</c:v>
                </c:pt>
                <c:pt idx="12">
                  <c:v>1.6959269400941598E-2</c:v>
                </c:pt>
                <c:pt idx="13">
                  <c:v>1.68492989277719E-2</c:v>
                </c:pt>
                <c:pt idx="14">
                  <c:v>3.75749981013139E-2</c:v>
                </c:pt>
                <c:pt idx="15">
                  <c:v>4.7868512708327302E-2</c:v>
                </c:pt>
                <c:pt idx="16">
                  <c:v>7.2873283119184701E-2</c:v>
                </c:pt>
                <c:pt idx="17">
                  <c:v>1.32455513925437E-2</c:v>
                </c:pt>
                <c:pt idx="18">
                  <c:v>6.9990059777502403E-2</c:v>
                </c:pt>
                <c:pt idx="19">
                  <c:v>4.2707586404703901E-2</c:v>
                </c:pt>
                <c:pt idx="20">
                  <c:v>2.83290105957336E-2</c:v>
                </c:pt>
                <c:pt idx="21">
                  <c:v>7.9992103877873297E-2</c:v>
                </c:pt>
                <c:pt idx="22">
                  <c:v>3.1497140014921703E-2</c:v>
                </c:pt>
                <c:pt idx="2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2E-40C9-8F7C-3133417167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3225848"/>
        <c:axId val="-2073222968"/>
      </c:barChart>
      <c:catAx>
        <c:axId val="-20732258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3222968"/>
        <c:crosses val="autoZero"/>
        <c:auto val="1"/>
        <c:lblAlgn val="ctr"/>
        <c:lblOffset val="100"/>
        <c:noMultiLvlLbl val="0"/>
      </c:catAx>
      <c:valAx>
        <c:axId val="-20732229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322584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2.tiff>
</file>

<file path=ppt/media/image13.png>
</file>

<file path=ppt/media/image14.tiff>
</file>

<file path=ppt/media/image2.png>
</file>

<file path=ppt/media/image3.png>
</file>

<file path=ppt/media/image4.png>
</file>

<file path=ppt/media/image5.tmp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45646A-DB1C-4FFC-A25F-2647D0C47304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6B21FC-089B-4507-A0C2-2B3A46B51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53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Most of the SNPs are not </a:t>
            </a:r>
            <a:r>
              <a:rPr lang="en-US" dirty="0" err="1"/>
              <a:t>eQTLs</a:t>
            </a:r>
            <a:r>
              <a:rPr lang="en-US" dirty="0"/>
              <a:t>, to current understanding</a:t>
            </a:r>
          </a:p>
          <a:p>
            <a:pPr marL="228600" indent="-228600">
              <a:buAutoNum type="arabicPeriod"/>
            </a:pPr>
            <a:r>
              <a:rPr lang="en-US" dirty="0"/>
              <a:t>Tissue specificity</a:t>
            </a:r>
          </a:p>
          <a:p>
            <a:pPr marL="685800" lvl="1" indent="-228600">
              <a:buAutoNum type="arabicPeriod"/>
            </a:pPr>
            <a:r>
              <a:rPr lang="en-US" dirty="0"/>
              <a:t>Brain tissues shares most common </a:t>
            </a:r>
            <a:r>
              <a:rPr lang="en-US" dirty="0" err="1"/>
              <a:t>eQTLs</a:t>
            </a:r>
            <a:r>
              <a:rPr lang="en-US" dirty="0"/>
              <a:t>: conserved and important</a:t>
            </a:r>
          </a:p>
          <a:p>
            <a:pPr marL="685800" lvl="1" indent="-228600">
              <a:buAutoNum type="arabicPeriod"/>
            </a:pPr>
            <a:r>
              <a:rPr lang="en-US" dirty="0"/>
              <a:t>Whole blood shares the highest percentage of common </a:t>
            </a:r>
            <a:r>
              <a:rPr lang="en-US" dirty="0" err="1"/>
              <a:t>eQTLs</a:t>
            </a:r>
            <a:r>
              <a:rPr lang="en-US" dirty="0"/>
              <a:t>: blood connects the whole body</a:t>
            </a:r>
          </a:p>
          <a:p>
            <a:pPr marL="228600" lvl="0" indent="-228600">
              <a:buAutoNum type="arabicPeriod"/>
            </a:pPr>
            <a:r>
              <a:rPr lang="en-US" dirty="0" err="1"/>
              <a:t>Zimmerome</a:t>
            </a:r>
            <a:r>
              <a:rPr lang="en-US" dirty="0"/>
              <a:t> or not: blood related </a:t>
            </a:r>
            <a:r>
              <a:rPr lang="en-US" dirty="0" err="1"/>
              <a:t>eQTLs</a:t>
            </a:r>
            <a:r>
              <a:rPr lang="en-US" dirty="0"/>
              <a:t> may have the biggest influence on biology, since highest coverage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B21FC-089B-4507-A0C2-2B3A46B51C5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04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21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95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5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7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0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09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37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2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73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4F22A-2C15-CB4B-A439-377E2FE6E35F}" type="datetimeFigureOut">
              <a:rPr lang="en-US" smtClean="0"/>
              <a:t>5/9/2017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296EA-22DB-1742-9E4A-BE163C830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3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1.2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Olivia Justynski, </a:t>
            </a:r>
            <a:r>
              <a:rPr lang="en-US" dirty="0" err="1"/>
              <a:t>Yuyang</a:t>
            </a:r>
            <a:r>
              <a:rPr lang="en-US" dirty="0"/>
              <a:t> Liu, </a:t>
            </a:r>
            <a:r>
              <a:rPr lang="en-US" dirty="0" err="1"/>
              <a:t>Jiawei</a:t>
            </a:r>
            <a:r>
              <a:rPr lang="en-US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3796755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example</a:t>
            </a:r>
          </a:p>
        </p:txBody>
      </p:sp>
      <p:pic>
        <p:nvPicPr>
          <p:cNvPr id="5" name="Content Placeholder 4" descr="ZSNPs_Whole Blood_sep.txt - Excel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57" t="31389" r="10750" b="8062"/>
          <a:stretch/>
        </p:blipFill>
        <p:spPr>
          <a:xfrm>
            <a:off x="231233" y="1863654"/>
            <a:ext cx="8681533" cy="3801650"/>
          </a:xfrm>
        </p:spPr>
      </p:pic>
    </p:spTree>
    <p:extLst>
      <p:ext uri="{BB962C8B-B14F-4D97-AF65-F5344CB8AC3E}">
        <p14:creationId xmlns:p14="http://schemas.microsoft.com/office/powerpoint/2010/main" val="1916637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statistics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6049141"/>
              </p:ext>
            </p:extLst>
          </p:nvPr>
        </p:nvGraphicFramePr>
        <p:xfrm>
          <a:off x="278968" y="1610139"/>
          <a:ext cx="8586063" cy="423511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28033">
                  <a:extLst>
                    <a:ext uri="{9D8B030D-6E8A-4147-A177-3AD203B41FA5}">
                      <a16:colId xmlns:a16="http://schemas.microsoft.com/office/drawing/2014/main" val="801252418"/>
                    </a:ext>
                  </a:extLst>
                </a:gridCol>
                <a:gridCol w="1194008">
                  <a:extLst>
                    <a:ext uri="{9D8B030D-6E8A-4147-A177-3AD203B41FA5}">
                      <a16:colId xmlns:a16="http://schemas.microsoft.com/office/drawing/2014/main" val="3428494103"/>
                    </a:ext>
                  </a:extLst>
                </a:gridCol>
                <a:gridCol w="1679713">
                  <a:extLst>
                    <a:ext uri="{9D8B030D-6E8A-4147-A177-3AD203B41FA5}">
                      <a16:colId xmlns:a16="http://schemas.microsoft.com/office/drawing/2014/main" val="2221989539"/>
                    </a:ext>
                  </a:extLst>
                </a:gridCol>
                <a:gridCol w="1083365">
                  <a:extLst>
                    <a:ext uri="{9D8B030D-6E8A-4147-A177-3AD203B41FA5}">
                      <a16:colId xmlns:a16="http://schemas.microsoft.com/office/drawing/2014/main" val="3610665571"/>
                    </a:ext>
                  </a:extLst>
                </a:gridCol>
                <a:gridCol w="1566259">
                  <a:extLst>
                    <a:ext uri="{9D8B030D-6E8A-4147-A177-3AD203B41FA5}">
                      <a16:colId xmlns:a16="http://schemas.microsoft.com/office/drawing/2014/main" val="1833185225"/>
                    </a:ext>
                  </a:extLst>
                </a:gridCol>
                <a:gridCol w="1434685">
                  <a:extLst>
                    <a:ext uri="{9D8B030D-6E8A-4147-A177-3AD203B41FA5}">
                      <a16:colId xmlns:a16="http://schemas.microsoft.com/office/drawing/2014/main" val="2330712798"/>
                    </a:ext>
                  </a:extLst>
                </a:gridCol>
              </a:tblGrid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Tissue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#Z </a:t>
                      </a:r>
                      <a:r>
                        <a:rPr lang="en-US" sz="2000" dirty="0" err="1"/>
                        <a:t>eQTLs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#total </a:t>
                      </a:r>
                      <a:r>
                        <a:rPr lang="en-US" sz="2000" dirty="0" err="1"/>
                        <a:t>eQTLs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%</a:t>
                      </a:r>
                      <a:r>
                        <a:rPr lang="en-US" sz="2000" dirty="0" err="1"/>
                        <a:t>GTEx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%Coverage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%Common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7892401"/>
                  </a:ext>
                </a:extLst>
              </a:tr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Adipose Subcutaneous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137526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1311216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10.5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3.93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14.8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3023125475"/>
                  </a:ext>
                </a:extLst>
              </a:tr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Brain Cortex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125373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154580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81.1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3.59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13.5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44417954"/>
                  </a:ext>
                </a:extLst>
              </a:tr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Liver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74823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189024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39.6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2.14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8.06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059606366"/>
                  </a:ext>
                </a:extLst>
              </a:tr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Pancreas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231229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526676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43.9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6.61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24.9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3175967026"/>
                  </a:ext>
                </a:extLst>
              </a:tr>
              <a:tr h="70585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Whole Blood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448413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1060536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42.2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12.8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48.3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311833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4881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680" y="0"/>
            <a:ext cx="7311767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Process the variants in Carl’s genome to identify any </a:t>
            </a:r>
            <a:r>
              <a:rPr lang="en-US" dirty="0" err="1"/>
              <a:t>eQTLs</a:t>
            </a:r>
            <a:r>
              <a:rPr lang="en-US" dirty="0"/>
              <a:t>. Look at multiple tissues (make sure to include tissues that might be able to be tested in a noninvasive manner e.g. blood).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92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eQTLs</a:t>
            </a:r>
            <a:r>
              <a:rPr lang="en-US" sz="4000" dirty="0"/>
              <a:t> identified in different tissues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56011"/>
            <a:ext cx="7620000" cy="47087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9731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578378"/>
              </p:ext>
            </p:extLst>
          </p:nvPr>
        </p:nvGraphicFramePr>
        <p:xfrm>
          <a:off x="861117" y="1494853"/>
          <a:ext cx="6609083" cy="43566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0745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6280366"/>
              </p:ext>
            </p:extLst>
          </p:nvPr>
        </p:nvGraphicFramePr>
        <p:xfrm>
          <a:off x="710423" y="1498599"/>
          <a:ext cx="6719077" cy="4549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59794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6544522"/>
              </p:ext>
            </p:extLst>
          </p:nvPr>
        </p:nvGraphicFramePr>
        <p:xfrm>
          <a:off x="968757" y="1506661"/>
          <a:ext cx="6264635" cy="4649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435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1702849"/>
              </p:ext>
            </p:extLst>
          </p:nvPr>
        </p:nvGraphicFramePr>
        <p:xfrm>
          <a:off x="457200" y="1417638"/>
          <a:ext cx="7620000" cy="4609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89405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2054955"/>
              </p:ext>
            </p:extLst>
          </p:nvPr>
        </p:nvGraphicFramePr>
        <p:xfrm>
          <a:off x="457200" y="1657328"/>
          <a:ext cx="7620000" cy="4498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3492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eQTL</a:t>
            </a:r>
            <a:r>
              <a:rPr lang="en-US" sz="4000" dirty="0"/>
              <a:t> Chromosome Distribution </a:t>
            </a:r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7180074"/>
              </p:ext>
            </p:extLst>
          </p:nvPr>
        </p:nvGraphicFramePr>
        <p:xfrm>
          <a:off x="457200" y="1396922"/>
          <a:ext cx="7620000" cy="460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6320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034" y="0"/>
            <a:ext cx="7313670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Compare the variants in Carl’s genome with those found in the </a:t>
            </a:r>
            <a:r>
              <a:rPr lang="en-US" dirty="0" err="1"/>
              <a:t>GTEx</a:t>
            </a:r>
            <a:r>
              <a:rPr lang="en-US" dirty="0"/>
              <a:t> database. Use the results to predict gene expression in various tissues and better estimate the impact of noncoding variants in Carl’s genome.</a:t>
            </a:r>
          </a:p>
        </p:txBody>
      </p:sp>
    </p:spTree>
    <p:extLst>
      <p:ext uri="{BB962C8B-B14F-4D97-AF65-F5344CB8AC3E}">
        <p14:creationId xmlns:p14="http://schemas.microsoft.com/office/powerpoint/2010/main" val="407221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7960231" cy="1143000"/>
          </a:xfrm>
        </p:spPr>
        <p:txBody>
          <a:bodyPr/>
          <a:lstStyle/>
          <a:p>
            <a:r>
              <a:rPr lang="en-US" sz="4000" dirty="0"/>
              <a:t>A hotspot of </a:t>
            </a:r>
            <a:r>
              <a:rPr lang="en-US" sz="4000" dirty="0" err="1"/>
              <a:t>eQTL</a:t>
            </a:r>
            <a:r>
              <a:rPr lang="en-US" sz="4000" dirty="0"/>
              <a:t> on Chromosome 6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97" y="1536699"/>
            <a:ext cx="7235449" cy="504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Distribution of cumulative effector size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856" b="58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88177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GO analysis--pancreas</a:t>
            </a:r>
          </a:p>
        </p:txBody>
      </p:sp>
      <p:pic>
        <p:nvPicPr>
          <p:cNvPr id="8" name="Picture 7" descr="go pan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01" y="1257360"/>
            <a:ext cx="7556314" cy="511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86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Regulome</a:t>
            </a:r>
            <a:r>
              <a:rPr lang="en-US" dirty="0"/>
              <a:t> DB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First 3x10</a:t>
            </a:r>
            <a:r>
              <a:rPr lang="en-US" sz="2800" baseline="30000" dirty="0"/>
              <a:t>6</a:t>
            </a:r>
            <a:r>
              <a:rPr lang="en-US" sz="2800" dirty="0"/>
              <a:t> nucleotide on chromosome 1 as input dataset</a:t>
            </a:r>
          </a:p>
          <a:p>
            <a:r>
              <a:rPr lang="en-US" sz="2800" dirty="0"/>
              <a:t>Score higher than 1f are classified as </a:t>
            </a:r>
            <a:r>
              <a:rPr lang="en-US" sz="2800" dirty="0" err="1"/>
              <a:t>eQTL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44091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RegulomeDB</a:t>
            </a:r>
            <a:r>
              <a:rPr lang="en-US" dirty="0"/>
              <a:t> scores</a:t>
            </a:r>
          </a:p>
        </p:txBody>
      </p:sp>
      <p:pic>
        <p:nvPicPr>
          <p:cNvPr id="4" name="Content Placeholder 3" descr="image 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3" b="41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54054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1479" b="1479"/>
          <a:stretch>
            <a:fillRect/>
          </a:stretch>
        </p:blipFill>
        <p:spPr>
          <a:xfrm>
            <a:off x="457200" y="1169725"/>
            <a:ext cx="7620000" cy="4800600"/>
          </a:xfrm>
        </p:spPr>
      </p:pic>
    </p:spTree>
    <p:extLst>
      <p:ext uri="{BB962C8B-B14F-4D97-AF65-F5344CB8AC3E}">
        <p14:creationId xmlns:p14="http://schemas.microsoft.com/office/powerpoint/2010/main" val="2366718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Example </a:t>
            </a:r>
            <a:r>
              <a:rPr lang="en-US" sz="3600" dirty="0" err="1"/>
              <a:t>eQTL</a:t>
            </a:r>
            <a:r>
              <a:rPr lang="en-US" sz="3600" dirty="0"/>
              <a:t>: rs1886730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Score 1b</a:t>
            </a:r>
          </a:p>
          <a:p>
            <a:r>
              <a:rPr lang="en-US" sz="2800" dirty="0"/>
              <a:t>Affects expression of TNFRSF14 in </a:t>
            </a:r>
            <a:r>
              <a:rPr lang="en-US" sz="2800" dirty="0" err="1"/>
              <a:t>lymphoblastoid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659752" y="6303025"/>
            <a:ext cx="471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www.regulomedb.org</a:t>
            </a:r>
            <a:r>
              <a:rPr lang="en-US" dirty="0"/>
              <a:t>/</a:t>
            </a:r>
            <a:r>
              <a:rPr lang="en-US" dirty="0" err="1"/>
              <a:t>snp</a:t>
            </a:r>
            <a:r>
              <a:rPr lang="en-US" dirty="0"/>
              <a:t>/chr1/2488607</a:t>
            </a:r>
          </a:p>
        </p:txBody>
      </p:sp>
    </p:spTree>
    <p:extLst>
      <p:ext uri="{BB962C8B-B14F-4D97-AF65-F5344CB8AC3E}">
        <p14:creationId xmlns:p14="http://schemas.microsoft.com/office/powerpoint/2010/main" val="2155924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0"/>
            <a:ext cx="878144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5734" y="6487691"/>
            <a:ext cx="471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www.regulomedb.org</a:t>
            </a:r>
            <a:r>
              <a:rPr lang="en-US" dirty="0"/>
              <a:t>/</a:t>
            </a:r>
            <a:r>
              <a:rPr lang="en-US" dirty="0" err="1"/>
              <a:t>snp</a:t>
            </a:r>
            <a:r>
              <a:rPr lang="en-US" dirty="0"/>
              <a:t>/chr1/2488607</a:t>
            </a:r>
          </a:p>
        </p:txBody>
      </p:sp>
    </p:spTree>
    <p:extLst>
      <p:ext uri="{BB962C8B-B14F-4D97-AF65-F5344CB8AC3E}">
        <p14:creationId xmlns:p14="http://schemas.microsoft.com/office/powerpoint/2010/main" val="778015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83630"/>
            <a:ext cx="7620000" cy="4800600"/>
          </a:xfrm>
        </p:spPr>
        <p:txBody>
          <a:bodyPr/>
          <a:lstStyle/>
          <a:p>
            <a:r>
              <a:rPr lang="en-US" dirty="0"/>
              <a:t>Located within the binding site of FOXO6</a:t>
            </a:r>
          </a:p>
          <a:p>
            <a:r>
              <a:rPr lang="en-US" dirty="0"/>
              <a:t>Evidence from multiple </a:t>
            </a:r>
            <a:r>
              <a:rPr lang="en-US" dirty="0" err="1"/>
              <a:t>ChIP-Seq</a:t>
            </a:r>
            <a:r>
              <a:rPr lang="en-US" dirty="0"/>
              <a:t> experiments </a:t>
            </a:r>
          </a:p>
          <a:p>
            <a:r>
              <a:rPr lang="en-US" dirty="0"/>
              <a:t>Near active RSS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9752" y="6400800"/>
            <a:ext cx="471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www.regulomedb.org</a:t>
            </a:r>
            <a:r>
              <a:rPr lang="en-US" dirty="0"/>
              <a:t>/</a:t>
            </a:r>
            <a:r>
              <a:rPr lang="en-US" dirty="0" err="1"/>
              <a:t>snp</a:t>
            </a:r>
            <a:r>
              <a:rPr lang="en-US" dirty="0"/>
              <a:t>/chr1/2488607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45" y="3228308"/>
            <a:ext cx="6840509" cy="2280170"/>
          </a:xfrm>
          <a:prstGeom prst="rect">
            <a:avLst/>
          </a:prstGeom>
        </p:spPr>
      </p:pic>
      <p:pic>
        <p:nvPicPr>
          <p:cNvPr id="6" name="Picture 5" descr="ts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8478"/>
            <a:ext cx="9144000" cy="63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89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Correlation between </a:t>
            </a:r>
            <a:r>
              <a:rPr lang="en-US" sz="3600" dirty="0" err="1"/>
              <a:t>eQTLs</a:t>
            </a:r>
            <a:r>
              <a:rPr lang="en-US" sz="3600" dirty="0"/>
              <a:t> predicted by two methods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896" r="-48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8002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680" y="0"/>
            <a:ext cx="7311767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Describe </a:t>
            </a:r>
            <a:r>
              <a:rPr lang="en-US" dirty="0" err="1"/>
              <a:t>eQTLs</a:t>
            </a:r>
            <a:r>
              <a:rPr lang="en-US" dirty="0"/>
              <a:t> and the </a:t>
            </a:r>
            <a:r>
              <a:rPr lang="en-US" dirty="0" err="1"/>
              <a:t>GTEx</a:t>
            </a:r>
            <a:r>
              <a:rPr lang="en-US" dirty="0"/>
              <a:t> database. How was the data present in </a:t>
            </a:r>
            <a:r>
              <a:rPr lang="en-US" dirty="0" err="1"/>
              <a:t>GTEx</a:t>
            </a:r>
            <a:r>
              <a:rPr lang="en-US" dirty="0"/>
              <a:t> generated and what scientific questions does it help answer?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062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7-05-09 at 4.58.59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4" r="-69"/>
          <a:stretch/>
        </p:blipFill>
        <p:spPr>
          <a:xfrm>
            <a:off x="0" y="645656"/>
            <a:ext cx="9144000" cy="5566688"/>
          </a:xfrm>
        </p:spPr>
      </p:pic>
    </p:spTree>
    <p:extLst>
      <p:ext uri="{BB962C8B-B14F-4D97-AF65-F5344CB8AC3E}">
        <p14:creationId xmlns:p14="http://schemas.microsoft.com/office/powerpoint/2010/main" val="2929688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 Shot 2017-05-09 at 4.58.0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699" r="-48699"/>
          <a:stretch>
            <a:fillRect/>
          </a:stretch>
        </p:blipFill>
        <p:spPr>
          <a:xfrm>
            <a:off x="-1662982" y="0"/>
            <a:ext cx="12469964" cy="6858000"/>
          </a:xfrm>
        </p:spPr>
      </p:pic>
    </p:spTree>
    <p:extLst>
      <p:ext uri="{BB962C8B-B14F-4D97-AF65-F5344CB8AC3E}">
        <p14:creationId xmlns:p14="http://schemas.microsoft.com/office/powerpoint/2010/main" val="381115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7-05-09 at 4.59.3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486" b="-17486"/>
          <a:stretch>
            <a:fillRect/>
          </a:stretch>
        </p:blipFill>
        <p:spPr>
          <a:xfrm>
            <a:off x="0" y="914576"/>
            <a:ext cx="9144000" cy="5028848"/>
          </a:xfrm>
        </p:spPr>
      </p:pic>
    </p:spTree>
    <p:extLst>
      <p:ext uri="{BB962C8B-B14F-4D97-AF65-F5344CB8AC3E}">
        <p14:creationId xmlns:p14="http://schemas.microsoft.com/office/powerpoint/2010/main" val="63400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86555" r="-86555"/>
          <a:stretch>
            <a:fillRect/>
          </a:stretch>
        </p:blipFill>
        <p:spPr>
          <a:xfrm>
            <a:off x="-1662982" y="0"/>
            <a:ext cx="12469964" cy="6858000"/>
          </a:xfrm>
        </p:spPr>
      </p:pic>
    </p:spTree>
    <p:extLst>
      <p:ext uri="{BB962C8B-B14F-4D97-AF65-F5344CB8AC3E}">
        <p14:creationId xmlns:p14="http://schemas.microsoft.com/office/powerpoint/2010/main" val="381351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680" y="0"/>
            <a:ext cx="7311767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Propose a tool to identify </a:t>
            </a:r>
            <a:r>
              <a:rPr lang="en-US" dirty="0" err="1"/>
              <a:t>eQTLs</a:t>
            </a:r>
            <a:r>
              <a:rPr lang="en-US" dirty="0"/>
              <a:t> in a subset of Carl’s variants using the </a:t>
            </a:r>
            <a:r>
              <a:rPr lang="en-US" dirty="0" err="1"/>
              <a:t>GTEx</a:t>
            </a:r>
            <a:r>
              <a:rPr lang="en-US" dirty="0"/>
              <a:t> database. What expression changes would you predict in Carl? Make sure to cover tissues that can be easily assayed.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92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in </a:t>
            </a:r>
            <a:r>
              <a:rPr lang="en-US" dirty="0" err="1"/>
              <a:t>Zimmerome</a:t>
            </a:r>
            <a:r>
              <a:rPr lang="en-US" dirty="0"/>
              <a:t> SNPs</a:t>
            </a:r>
          </a:p>
          <a:p>
            <a:r>
              <a:rPr lang="en-US" dirty="0"/>
              <a:t>Find the overlapping SNP-gene-tissue pairs between </a:t>
            </a:r>
            <a:r>
              <a:rPr lang="en-US" dirty="0" err="1"/>
              <a:t>Zimmerome</a:t>
            </a:r>
            <a:r>
              <a:rPr lang="en-US" dirty="0"/>
              <a:t> SNPs and </a:t>
            </a:r>
            <a:r>
              <a:rPr lang="en-US" dirty="0" err="1"/>
              <a:t>GTEx</a:t>
            </a:r>
            <a:r>
              <a:rPr lang="en-US" dirty="0"/>
              <a:t> </a:t>
            </a:r>
            <a:r>
              <a:rPr lang="en-US" dirty="0" err="1"/>
              <a:t>eQTL</a:t>
            </a:r>
            <a:r>
              <a:rPr lang="en-US" dirty="0"/>
              <a:t> database</a:t>
            </a:r>
          </a:p>
          <a:p>
            <a:r>
              <a:rPr lang="en-US" dirty="0"/>
              <a:t>Print out the overlapping SNP-gene-tissue pairs, intersection and statistics</a:t>
            </a:r>
          </a:p>
          <a:p>
            <a:r>
              <a:rPr lang="en-US" i="1" dirty="0"/>
              <a:t>Final1-2.2.py, final1-2.2.3.py,  final1-2.x.py</a:t>
            </a:r>
          </a:p>
        </p:txBody>
      </p:sp>
    </p:spTree>
    <p:extLst>
      <p:ext uri="{BB962C8B-B14F-4D97-AF65-F5344CB8AC3E}">
        <p14:creationId xmlns:p14="http://schemas.microsoft.com/office/powerpoint/2010/main" val="1107722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446</Words>
  <Application>Microsoft Office PowerPoint</Application>
  <PresentationFormat>On-screen Show (4:3)</PresentationFormat>
  <Paragraphs>88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Project 1.2</vt:lpstr>
      <vt:lpstr>PowerPoint Presentation</vt:lpstr>
      <vt:lpstr>Writing</vt:lpstr>
      <vt:lpstr>PowerPoint Presentation</vt:lpstr>
      <vt:lpstr>PowerPoint Presentation</vt:lpstr>
      <vt:lpstr>PowerPoint Presentation</vt:lpstr>
      <vt:lpstr>PowerPoint Presentation</vt:lpstr>
      <vt:lpstr>Coding</vt:lpstr>
      <vt:lpstr>Brief introduction</vt:lpstr>
      <vt:lpstr>Result example</vt:lpstr>
      <vt:lpstr>Summary statistics</vt:lpstr>
      <vt:lpstr>Pipeline</vt:lpstr>
      <vt:lpstr>eQTLs identified in different tissues</vt:lpstr>
      <vt:lpstr>eQTL Chromosome Distribution </vt:lpstr>
      <vt:lpstr>eQTL Chromosome Distribution </vt:lpstr>
      <vt:lpstr>eQTL Chromosome Distribution </vt:lpstr>
      <vt:lpstr>eQTL Chromosome Distribution </vt:lpstr>
      <vt:lpstr>eQTL Chromosome Distribution </vt:lpstr>
      <vt:lpstr>eQTL Chromosome Distribution </vt:lpstr>
      <vt:lpstr>A hotspot of eQTL on Chromosome 6</vt:lpstr>
      <vt:lpstr>Distribution of cumulative effector size</vt:lpstr>
      <vt:lpstr>Sample GO analysis--pancreas</vt:lpstr>
      <vt:lpstr>Regulome DB analysis</vt:lpstr>
      <vt:lpstr>RegulomeDB scores</vt:lpstr>
      <vt:lpstr>PowerPoint Presentation</vt:lpstr>
      <vt:lpstr>Example eQTL: rs1886730</vt:lpstr>
      <vt:lpstr>PowerPoint Presentation</vt:lpstr>
      <vt:lpstr>PowerPoint Presentation</vt:lpstr>
      <vt:lpstr>Correlation between eQTLs predicted by two methods</vt:lpstr>
    </vt:vector>
  </TitlesOfParts>
  <Company>Mount Holyoke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1.2</dc:title>
  <dc:creator>Olivia Justynski</dc:creator>
  <cp:lastModifiedBy>汪嘉伟</cp:lastModifiedBy>
  <cp:revision>11</cp:revision>
  <dcterms:created xsi:type="dcterms:W3CDTF">2017-05-09T20:06:49Z</dcterms:created>
  <dcterms:modified xsi:type="dcterms:W3CDTF">2017-05-10T00:58:50Z</dcterms:modified>
</cp:coreProperties>
</file>

<file path=docProps/thumbnail.jpeg>
</file>